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72" r:id="rId13"/>
    <p:sldId id="269" r:id="rId14"/>
    <p:sldId id="270"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Nunito" pitchFamily="2" charset="0"/>
      <p:regular r:id="rId21"/>
      <p:bold r:id="rId22"/>
      <p:italic r:id="rId23"/>
      <p:boldItalic r:id="rId24"/>
    </p:embeddedFont>
    <p:embeddedFont>
      <p:font typeface="Nunito Bold" charset="0"/>
      <p:regular r:id="rId25"/>
    </p:embeddedFont>
    <p:embeddedFont>
      <p:font typeface="Nunito Bold Bold" panose="020B0604020202020204" charset="0"/>
      <p:regular r:id="rId26"/>
    </p:embeddedFont>
    <p:embeddedFont>
      <p:font typeface="Nunito Sans Heav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99136E-C9B4-411F-BB2C-D4CB2B845E2C}">
          <p14:sldIdLst>
            <p14:sldId id="256"/>
            <p14:sldId id="257"/>
            <p14:sldId id="258"/>
            <p14:sldId id="259"/>
            <p14:sldId id="260"/>
            <p14:sldId id="261"/>
            <p14:sldId id="262"/>
            <p14:sldId id="263"/>
            <p14:sldId id="264"/>
            <p14:sldId id="266"/>
            <p14:sldId id="267"/>
            <p14:sldId id="272"/>
            <p14:sldId id="269"/>
          </p14:sldIdLst>
        </p14:section>
        <p14:section name="Untitled Section" id="{A6972802-FD3F-4E2A-9772-584AC9508507}">
          <p14:sldIdLst>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07C85-EF88-40F7-9F0D-DF3DE0FAE5DC}" v="284" dt="2023-11-02T14:52:17.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5621" autoAdjust="0"/>
  </p:normalViewPr>
  <p:slideViewPr>
    <p:cSldViewPr>
      <p:cViewPr varScale="1">
        <p:scale>
          <a:sx n="36" d="100"/>
          <a:sy n="36" d="100"/>
        </p:scale>
        <p:origin x="1762" y="3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qan Yousaf" userId="a0fbd15854245e65" providerId="LiveId" clId="{BAA07C85-EF88-40F7-9F0D-DF3DE0FAE5DC}"/>
    <pc:docChg chg="custSel delSld modSld addSection">
      <pc:chgData name="Khaqan Yousaf" userId="a0fbd15854245e65" providerId="LiveId" clId="{BAA07C85-EF88-40F7-9F0D-DF3DE0FAE5DC}" dt="2023-11-02T20:54:25.640" v="948" actId="207"/>
      <pc:docMkLst>
        <pc:docMk/>
      </pc:docMkLst>
      <pc:sldChg chg="modSp modAnim">
        <pc:chgData name="Khaqan Yousaf" userId="a0fbd15854245e65" providerId="LiveId" clId="{BAA07C85-EF88-40F7-9F0D-DF3DE0FAE5DC}" dt="2023-11-02T14:41:44.869" v="265" actId="20577"/>
        <pc:sldMkLst>
          <pc:docMk/>
          <pc:sldMk cId="0" sldId="261"/>
        </pc:sldMkLst>
        <pc:spChg chg="mod">
          <ac:chgData name="Khaqan Yousaf" userId="a0fbd15854245e65" providerId="LiveId" clId="{BAA07C85-EF88-40F7-9F0D-DF3DE0FAE5DC}" dt="2023-11-02T14:41:44.869" v="265" actId="20577"/>
          <ac:spMkLst>
            <pc:docMk/>
            <pc:sldMk cId="0" sldId="261"/>
            <ac:spMk id="16" creationId="{00000000-0000-0000-0000-000000000000}"/>
          </ac:spMkLst>
        </pc:spChg>
      </pc:sldChg>
      <pc:sldChg chg="modNotesTx">
        <pc:chgData name="Khaqan Yousaf" userId="a0fbd15854245e65" providerId="LiveId" clId="{BAA07C85-EF88-40F7-9F0D-DF3DE0FAE5DC}" dt="2023-11-02T20:36:39.954" v="843"/>
        <pc:sldMkLst>
          <pc:docMk/>
          <pc:sldMk cId="0" sldId="262"/>
        </pc:sldMkLst>
      </pc:sldChg>
      <pc:sldChg chg="del">
        <pc:chgData name="Khaqan Yousaf" userId="a0fbd15854245e65" providerId="LiveId" clId="{BAA07C85-EF88-40F7-9F0D-DF3DE0FAE5DC}" dt="2023-11-02T14:42:55.565" v="267" actId="2696"/>
        <pc:sldMkLst>
          <pc:docMk/>
          <pc:sldMk cId="0" sldId="265"/>
        </pc:sldMkLst>
      </pc:sldChg>
      <pc:sldChg chg="modSp modAnim modNotesTx">
        <pc:chgData name="Khaqan Yousaf" userId="a0fbd15854245e65" providerId="LiveId" clId="{BAA07C85-EF88-40F7-9F0D-DF3DE0FAE5DC}" dt="2023-11-02T15:14:43.787" v="835" actId="20577"/>
        <pc:sldMkLst>
          <pc:docMk/>
          <pc:sldMk cId="0" sldId="266"/>
        </pc:sldMkLst>
        <pc:spChg chg="mod">
          <ac:chgData name="Khaqan Yousaf" userId="a0fbd15854245e65" providerId="LiveId" clId="{BAA07C85-EF88-40F7-9F0D-DF3DE0FAE5DC}" dt="2023-11-02T14:25:25.447" v="15" actId="20577"/>
          <ac:spMkLst>
            <pc:docMk/>
            <pc:sldMk cId="0" sldId="266"/>
            <ac:spMk id="32" creationId="{00000000-0000-0000-0000-000000000000}"/>
          </ac:spMkLst>
        </pc:spChg>
        <pc:spChg chg="mod">
          <ac:chgData name="Khaqan Yousaf" userId="a0fbd15854245e65" providerId="LiveId" clId="{BAA07C85-EF88-40F7-9F0D-DF3DE0FAE5DC}" dt="2023-11-02T14:25:40.678" v="29" actId="20577"/>
          <ac:spMkLst>
            <pc:docMk/>
            <pc:sldMk cId="0" sldId="266"/>
            <ac:spMk id="35" creationId="{00000000-0000-0000-0000-000000000000}"/>
          </ac:spMkLst>
        </pc:spChg>
        <pc:spChg chg="mod">
          <ac:chgData name="Khaqan Yousaf" userId="a0fbd15854245e65" providerId="LiveId" clId="{BAA07C85-EF88-40F7-9F0D-DF3DE0FAE5DC}" dt="2023-11-02T14:36:06.010" v="119" actId="20577"/>
          <ac:spMkLst>
            <pc:docMk/>
            <pc:sldMk cId="0" sldId="266"/>
            <ac:spMk id="42" creationId="{C697405A-B5A5-D5C2-7238-BCD643ECA913}"/>
          </ac:spMkLst>
        </pc:spChg>
        <pc:spChg chg="mod">
          <ac:chgData name="Khaqan Yousaf" userId="a0fbd15854245e65" providerId="LiveId" clId="{BAA07C85-EF88-40F7-9F0D-DF3DE0FAE5DC}" dt="2023-11-02T14:37:07.153" v="233" actId="20577"/>
          <ac:spMkLst>
            <pc:docMk/>
            <pc:sldMk cId="0" sldId="266"/>
            <ac:spMk id="43" creationId="{89B7DA6B-1EE6-A805-EBCD-D9F41D83D7D1}"/>
          </ac:spMkLst>
        </pc:spChg>
      </pc:sldChg>
      <pc:sldChg chg="del">
        <pc:chgData name="Khaqan Yousaf" userId="a0fbd15854245e65" providerId="LiveId" clId="{BAA07C85-EF88-40F7-9F0D-DF3DE0FAE5DC}" dt="2023-11-02T14:42:51.353" v="266" actId="2696"/>
        <pc:sldMkLst>
          <pc:docMk/>
          <pc:sldMk cId="0" sldId="268"/>
        </pc:sldMkLst>
      </pc:sldChg>
      <pc:sldChg chg="modAnim modNotesTx">
        <pc:chgData name="Khaqan Yousaf" userId="a0fbd15854245e65" providerId="LiveId" clId="{BAA07C85-EF88-40F7-9F0D-DF3DE0FAE5DC}" dt="2023-11-02T20:45:24.346" v="938" actId="20577"/>
        <pc:sldMkLst>
          <pc:docMk/>
          <pc:sldMk cId="0" sldId="269"/>
        </pc:sldMkLst>
      </pc:sldChg>
      <pc:sldChg chg="addSp modSp mod modNotesTx">
        <pc:chgData name="Khaqan Yousaf" userId="a0fbd15854245e65" providerId="LiveId" clId="{BAA07C85-EF88-40F7-9F0D-DF3DE0FAE5DC}" dt="2023-11-02T20:54:25.640" v="948" actId="207"/>
        <pc:sldMkLst>
          <pc:docMk/>
          <pc:sldMk cId="0" sldId="270"/>
        </pc:sldMkLst>
        <pc:spChg chg="add mod">
          <ac:chgData name="Khaqan Yousaf" userId="a0fbd15854245e65" providerId="LiveId" clId="{BAA07C85-EF88-40F7-9F0D-DF3DE0FAE5DC}" dt="2023-11-02T20:54:25.640" v="948" actId="207"/>
          <ac:spMkLst>
            <pc:docMk/>
            <pc:sldMk cId="0" sldId="270"/>
            <ac:spMk id="10" creationId="{E9DC001F-35D1-A066-3A08-971C87013E46}"/>
          </ac:spMkLst>
        </pc:spChg>
        <pc:grpChg chg="mod">
          <ac:chgData name="Khaqan Yousaf" userId="a0fbd15854245e65" providerId="LiveId" clId="{BAA07C85-EF88-40F7-9F0D-DF3DE0FAE5DC}" dt="2023-11-02T20:51:05.740" v="945" actId="1076"/>
          <ac:grpSpMkLst>
            <pc:docMk/>
            <pc:sldMk cId="0" sldId="270"/>
            <ac:grpSpMk id="2" creationId="{00000000-0000-0000-0000-000000000000}"/>
          </ac:grpSpMkLst>
        </pc:grpChg>
      </pc:sldChg>
      <pc:sldChg chg="addSp modSp mod modAnim">
        <pc:chgData name="Khaqan Yousaf" userId="a0fbd15854245e65" providerId="LiveId" clId="{BAA07C85-EF88-40F7-9F0D-DF3DE0FAE5DC}" dt="2023-11-02T14:52:02.938" v="318"/>
        <pc:sldMkLst>
          <pc:docMk/>
          <pc:sldMk cId="3837341023" sldId="272"/>
        </pc:sldMkLst>
        <pc:spChg chg="add mod">
          <ac:chgData name="Khaqan Yousaf" userId="a0fbd15854245e65" providerId="LiveId" clId="{BAA07C85-EF88-40F7-9F0D-DF3DE0FAE5DC}" dt="2023-11-02T14:48:20.906" v="302" actId="790"/>
          <ac:spMkLst>
            <pc:docMk/>
            <pc:sldMk cId="3837341023" sldId="272"/>
            <ac:spMk id="2" creationId="{391FA2A2-918F-DE3E-A83A-52BDFD3D80E3}"/>
          </ac:spMkLst>
        </pc:spChg>
        <pc:spChg chg="mod">
          <ac:chgData name="Khaqan Yousaf" userId="a0fbd15854245e65" providerId="LiveId" clId="{BAA07C85-EF88-40F7-9F0D-DF3DE0FAE5DC}" dt="2023-11-02T14:48:10.801" v="301" actId="790"/>
          <ac:spMkLst>
            <pc:docMk/>
            <pc:sldMk cId="3837341023" sldId="272"/>
            <ac:spMk id="3" creationId="{3085F0AE-EF86-61A2-E29A-DCB74F795E44}"/>
          </ac:spMkLst>
        </pc:spChg>
        <pc:spChg chg="add mod">
          <ac:chgData name="Khaqan Yousaf" userId="a0fbd15854245e65" providerId="LiveId" clId="{BAA07C85-EF88-40F7-9F0D-DF3DE0FAE5DC}" dt="2023-11-02T14:48:00.687" v="300" actId="1036"/>
          <ac:spMkLst>
            <pc:docMk/>
            <pc:sldMk cId="3837341023" sldId="272"/>
            <ac:spMk id="7" creationId="{98F706CB-9DCE-854C-CFA4-0C2BCB95A973}"/>
          </ac:spMkLst>
        </pc:spChg>
        <pc:spChg chg="add mod">
          <ac:chgData name="Khaqan Yousaf" userId="a0fbd15854245e65" providerId="LiveId" clId="{BAA07C85-EF88-40F7-9F0D-DF3DE0FAE5DC}" dt="2023-11-02T14:48:00.687" v="300" actId="1036"/>
          <ac:spMkLst>
            <pc:docMk/>
            <pc:sldMk cId="3837341023" sldId="272"/>
            <ac:spMk id="10" creationId="{973B4302-BD14-7269-0BF3-EF8A8AB90A23}"/>
          </ac:spMkLst>
        </pc:spChg>
      </pc:sldChg>
      <pc:sldChg chg="del">
        <pc:chgData name="Khaqan Yousaf" userId="a0fbd15854245e65" providerId="LiveId" clId="{BAA07C85-EF88-40F7-9F0D-DF3DE0FAE5DC}" dt="2023-11-02T14:43:03.798" v="268" actId="2696"/>
        <pc:sldMkLst>
          <pc:docMk/>
          <pc:sldMk cId="1431606676"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ETL extract transform load</a:t>
            </a:r>
          </a:p>
          <a:p>
            <a:pPr rtl="0"/>
            <a:r>
              <a:rPr lang="sv-SE" dirty="0">
                <a:effectLst/>
              </a:rPr>
              <a:t>Jag och simon varsitt script</a:t>
            </a:r>
          </a:p>
          <a:p>
            <a:pPr rtl="0"/>
            <a:r>
              <a:rPr lang="sv-SE" dirty="0">
                <a:effectLst/>
              </a:rPr>
              <a:t>Anropar api, sida man via kod kan nå deras data</a:t>
            </a:r>
          </a:p>
          <a:p>
            <a:pPr rtl="0"/>
            <a:r>
              <a:rPr lang="sv-SE" dirty="0">
                <a:effectLst/>
              </a:rPr>
              <a:t>Städa data passa vår app</a:t>
            </a:r>
          </a:p>
          <a:p>
            <a:pPr rtl="0"/>
            <a:r>
              <a:rPr lang="sv-SE" dirty="0">
                <a:effectLst/>
              </a:rPr>
              <a:t> </a:t>
            </a:r>
          </a:p>
          <a:p>
            <a:pPr rtl="0"/>
            <a:r>
              <a:rPr lang="sv-SE" dirty="0">
                <a:effectLst/>
              </a:rPr>
              <a:t> medan jag och simon etl</a:t>
            </a:r>
          </a:p>
          <a:p>
            <a:pPr rtl="0"/>
            <a:r>
              <a:rPr lang="sv-SE" dirty="0">
                <a:effectLst/>
              </a:rPr>
              <a:t>Jobbade Daniela och Khaqan få upp vår app på molnet</a:t>
            </a:r>
          </a:p>
          <a:p>
            <a:pPr rtl="0"/>
            <a:r>
              <a:rPr lang="sv-SE">
                <a:effectLst/>
              </a:rPr>
              <a:t>Är live efter presentationen ta del</a:t>
            </a:r>
            <a:endParaRPr lang="sv-SE" dirty="0">
              <a:effectLst/>
            </a:endParaRP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a:t>
            </a:r>
          </a:p>
          <a:p>
            <a:pPr rtl="0"/>
            <a:r>
              <a:rPr lang="en-GB" dirty="0">
                <a:effectLst/>
              </a:rPr>
              <a:t>Everything that needed to be done but also how far we had moved in the progress. Here you can see an example of backlog, our </a:t>
            </a:r>
            <a:r>
              <a:rPr lang="en-GB" b="1" dirty="0">
                <a:effectLst/>
              </a:rPr>
              <a:t>SPRINT PLANNING </a:t>
            </a:r>
            <a:r>
              <a:rPr lang="en-GB" dirty="0">
                <a:effectLst/>
              </a:rPr>
              <a:t>and process.</a:t>
            </a:r>
          </a:p>
          <a:p>
            <a:pPr rtl="0"/>
            <a:r>
              <a:rPr lang="en-GB" dirty="0">
                <a:effectLst/>
              </a:rPr>
              <a:t> </a:t>
            </a:r>
          </a:p>
          <a:p>
            <a:pPr rtl="0"/>
            <a:r>
              <a:rPr lang="en-GB" dirty="0">
                <a:effectLst/>
              </a:rPr>
              <a:t>One of our agile </a:t>
            </a:r>
            <a:r>
              <a:rPr lang="en-GB" b="1" dirty="0">
                <a:effectLst/>
              </a:rPr>
              <a:t>ceremonies</a:t>
            </a:r>
            <a:r>
              <a:rPr lang="en-GB" dirty="0">
                <a:effectLst/>
              </a:rPr>
              <a:t> was our daily stand ups, led by Henry, our scrum master, where we summed up what had been done the previous day, what we want to achieve and if we saw any challenges ahead. This also allowed us to help each other and rearrange tasks for both the sake of the project and our own development. </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0" i="0" dirty="0">
                <a:solidFill>
                  <a:srgbClr val="374151"/>
                </a:solidFill>
                <a:effectLst/>
                <a:latin typeface="Söhne"/>
              </a:rPr>
              <a:t>We've shown you what we've accomplished with our app so far, but there's always room for improvement. Here are three key areas to consider:</a:t>
            </a:r>
          </a:p>
          <a:p>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More Solar Panel Options:</a:t>
            </a:r>
            <a:r>
              <a:rPr lang="en-GB" b="0" i="0" dirty="0">
                <a:solidFill>
                  <a:srgbClr val="374151"/>
                </a:solidFill>
                <a:effectLst/>
                <a:latin typeface="Söhne"/>
              </a:rPr>
              <a:t> Expand the range of solar panel suppliers for more choices for customers ,coz right now we are using one supplier only (</a:t>
            </a:r>
            <a:r>
              <a:rPr lang="en-GB" b="0" i="0" dirty="0" err="1">
                <a:solidFill>
                  <a:srgbClr val="374151"/>
                </a:solidFill>
                <a:effectLst/>
                <a:latin typeface="Söhne"/>
              </a:rPr>
              <a:t>ikea</a:t>
            </a:r>
            <a:r>
              <a:rPr lang="en-GB" b="0" i="0" dirty="0">
                <a:solidFill>
                  <a:srgbClr val="374151"/>
                </a:solidFill>
                <a:effectLst/>
                <a:latin typeface="Söhne"/>
              </a:rPr>
              <a:t>)</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Fine-Tune Predictions:</a:t>
            </a:r>
            <a:r>
              <a:rPr lang="en-GB" b="0" i="0" dirty="0">
                <a:solidFill>
                  <a:srgbClr val="374151"/>
                </a:solidFill>
                <a:effectLst/>
                <a:latin typeface="Söhne"/>
              </a:rPr>
              <a:t> Improve accuracy by adding extra parameters. Consider extending the app's use to businesses and government.</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Compare with Savings:</a:t>
            </a:r>
            <a:r>
              <a:rPr lang="en-GB" b="0" i="0" dirty="0">
                <a:solidFill>
                  <a:srgbClr val="374151"/>
                </a:solidFill>
                <a:effectLst/>
                <a:latin typeface="Söhne"/>
              </a:rPr>
              <a:t> We can provide users with a valuable perspective by including a feature that compares the financial benefits of investing in solar panels with other traditional investment options, such as savings accounts or investment funds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b="0" i="0" dirty="0">
                <a:solidFill>
                  <a:srgbClr val="374151"/>
                </a:solidFill>
                <a:effectLst/>
                <a:latin typeface="Söhne"/>
              </a:rPr>
              <a:t>With that, we're all set with our presentation! Feel free to dive into our live app with these new features. We're excited to hear your questions and love to get your feedback to keep improving our app.</a:t>
            </a:r>
            <a:endParaRPr lang="en-SE"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8242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sedantyp av examensprojekt.</a:t>
            </a:r>
          </a:p>
          <a:p>
            <a:pPr rtl="0"/>
            <a:r>
              <a:rPr lang="sv-SE" dirty="0">
                <a:effectLst/>
              </a:rPr>
              <a:t> </a:t>
            </a:r>
          </a:p>
          <a:p>
            <a:pPr rtl="0"/>
            <a:r>
              <a:rPr lang="sv-SE" dirty="0">
                <a:effectLst/>
              </a:rPr>
              <a:t>ett tema: SUSTAINABILLITY, hållbarhet och FNs hållbarhetsmål "agenda 2030”</a:t>
            </a:r>
          </a:p>
          <a:p>
            <a:pPr rtl="0"/>
            <a:r>
              <a:rPr lang="sv-SE" dirty="0">
                <a:effectLst/>
              </a:rPr>
              <a:t> </a:t>
            </a:r>
          </a:p>
          <a:p>
            <a:pPr rtl="0"/>
            <a:r>
              <a:rPr lang="sv-SE" dirty="0">
                <a:effectLst/>
              </a:rPr>
              <a:t>senare efterbrainstormande, kom gruppen fram till förnybar energi.</a:t>
            </a:r>
          </a:p>
          <a:p>
            <a:pPr rtl="0"/>
            <a:r>
              <a:rPr lang="sv-SE" dirty="0">
                <a:effectLst/>
              </a:rPr>
              <a:t> </a:t>
            </a:r>
          </a:p>
          <a:p>
            <a:pPr rtl="0"/>
            <a:r>
              <a:rPr lang="sv-SE" dirty="0">
                <a:effectLst/>
              </a:rPr>
              <a:t>bredoch politisk fråga, politiker och makthavare kan göra stor skillnad. Vad kan privatpersoner göra då?</a:t>
            </a:r>
          </a:p>
          <a:p>
            <a:pPr rtl="0"/>
            <a:r>
              <a:rPr lang="sv-SE" dirty="0">
                <a:effectLst/>
              </a:rPr>
              <a:t> </a:t>
            </a:r>
          </a:p>
          <a:p>
            <a:pPr rtl="0"/>
            <a:r>
              <a:rPr lang="sv-SE" dirty="0">
                <a:effectLst/>
              </a:rPr>
              <a:t>landade i solpaneler, potentiellt kan ju varje villaägare installera solceller.</a:t>
            </a:r>
          </a:p>
          <a:p>
            <a:pPr rtl="0"/>
            <a:r>
              <a:rPr lang="sv-SE" dirty="0">
                <a:effectLst/>
              </a:rPr>
              <a:t> </a:t>
            </a:r>
          </a:p>
          <a:p>
            <a:pPr rtl="0"/>
            <a:r>
              <a:rPr lang="sv-SE" dirty="0">
                <a:effectLst/>
              </a:rPr>
              <a:t>harinte alla husägare solpaneler? stortstartkapital för att investera.</a:t>
            </a:r>
          </a:p>
          <a:p>
            <a:pPr rtl="0"/>
            <a:r>
              <a:rPr lang="sv-SE" dirty="0">
                <a:effectLst/>
              </a:rPr>
              <a:t> </a:t>
            </a:r>
          </a:p>
          <a:p>
            <a:pPr rtl="0"/>
            <a:r>
              <a:rPr lang="sv-SE" dirty="0">
                <a:effectLst/>
              </a:rPr>
              <a:t>hjälpasteg närmare ett bättre klimat och en renare miljö.</a:t>
            </a:r>
          </a:p>
          <a:p>
            <a:pPr rtl="0"/>
            <a:r>
              <a:rPr lang="sv-SE" dirty="0">
                <a:effectLst/>
              </a:rPr>
              <a:t> </a:t>
            </a:r>
          </a:p>
          <a:p>
            <a:pPr rtl="0"/>
            <a:r>
              <a:rPr lang="sv-SE" dirty="0">
                <a:effectLst/>
              </a:rPr>
              <a:t>Skapaten applikation, enkel att använda, knappstryck som ger oss informationså berättar vi omhur många år du har tjänat tillbaka.</a:t>
            </a:r>
          </a:p>
          <a:p>
            <a:pPr rtl="0"/>
            <a:r>
              <a:rPr lang="sv-SE" dirty="0">
                <a:effectLst/>
              </a:rPr>
              <a:t> </a:t>
            </a:r>
          </a:p>
          <a:p>
            <a:pPr rtl="0"/>
            <a:r>
              <a:rPr lang="sv-SE" dirty="0">
                <a:effectLst/>
              </a:rPr>
              <a:t>Ominte bättre klimat och renare miljö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a:p>
            <a:pPr rtl="0"/>
            <a:endParaRPr lang="sv-SE"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p>
          <a:p>
            <a:pPr algn="l"/>
            <a:br>
              <a:rPr lang="en-US" dirty="0"/>
            </a:br>
            <a:r>
              <a:rPr lang="en-GB" b="0" i="0" dirty="0">
                <a:solidFill>
                  <a:srgbClr val="374151"/>
                </a:solidFill>
                <a:effectLst/>
                <a:latin typeface="Söhne"/>
              </a:rPr>
              <a:t>"I am going to present our app. Firstly, I'd like to explain our price prediction graph. We utilize machine learning to forecast electricity prices for the next 30 years and beyond.</a:t>
            </a:r>
          </a:p>
          <a:p>
            <a:pPr algn="l"/>
            <a:r>
              <a:rPr lang="en-GB" b="0" i="0" dirty="0">
                <a:solidFill>
                  <a:srgbClr val="374151"/>
                </a:solidFill>
                <a:effectLst/>
                <a:latin typeface="Söhne"/>
              </a:rPr>
              <a:t>On the left side, we have another graph that displays the distribution of energy sources in Sweden. Notably, solar energy constitutes a relatively low percentage.</a:t>
            </a:r>
          </a:p>
          <a:p>
            <a:pPr algn="l"/>
            <a:r>
              <a:rPr lang="en-GB" b="0" i="0" dirty="0">
                <a:solidFill>
                  <a:srgbClr val="374151"/>
                </a:solidFill>
                <a:effectLst/>
                <a:latin typeface="Söhne"/>
              </a:rPr>
              <a:t>At the top of the page, you will find a dropdown menu with four options. You can start by selecting your city in the first option. The second option allows you to choose a solar panel package. In the third option, you can specify the roof slope angle for optimal installation.</a:t>
            </a:r>
          </a:p>
          <a:p>
            <a:endParaRPr lang="en-US" dirty="0"/>
          </a:p>
          <a:p>
            <a:r>
              <a:rPr lang="en-GB" b="0" i="0" dirty="0">
                <a:solidFill>
                  <a:srgbClr val="374151"/>
                </a:solidFill>
                <a:effectLst/>
                <a:latin typeface="Söhne"/>
              </a:rPr>
              <a:t>In the fourth option, you can select the direction your rooftop is facing. Now, on the right graph, you can observe that it will take approximately 12 years to recoup your initial investment in solar panels. On the left side, you can track how much you will save on your electricity bills each year. There comes a point where you reach the break-even point, and after that, you begin to generate savings in the form of reduced electricity bills.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ash-app-02.onrende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dirty="0"/>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dirty="0">
                <a:solidFill>
                  <a:srgbClr val="FFFFFF"/>
                </a:solidFill>
                <a:latin typeface="Nunito Sans Heavy"/>
              </a:rPr>
              <a:t>SOLAR PANELS </a:t>
            </a:r>
          </a:p>
          <a:p>
            <a:pPr algn="ctr">
              <a:lnSpc>
                <a:spcPts val="6154"/>
              </a:lnSpc>
            </a:pPr>
            <a:r>
              <a:rPr lang="en-US" sz="4395" dirty="0">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ETL</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LAUNCH</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923330"/>
          </a:xfrm>
          <a:prstGeom prst="rect">
            <a:avLst/>
          </a:prstGeom>
          <a:noFill/>
        </p:spPr>
        <p:txBody>
          <a:bodyPr wrap="square" rtlCol="0">
            <a:spAutoFit/>
          </a:bodyPr>
          <a:lstStyle/>
          <a:p>
            <a:pPr algn="ctr" rtl="0"/>
            <a:r>
              <a:rPr lang="en-US" dirty="0">
                <a:latin typeface="Nunito" pitchFamily="2" charset="0"/>
              </a:rPr>
              <a:t>USING API AND HARMONIZING DATA</a:t>
            </a:r>
            <a:endParaRPr lang="en-US" dirty="0">
              <a:effectLst/>
              <a:latin typeface="Nunito" pitchFamily="2" charset="0"/>
            </a:endParaRP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latin typeface="Nunito" pitchFamily="2" charset="0"/>
              </a:rPr>
              <a:t>LAUNCH APPLICATION ON CLOUD</a:t>
            </a:r>
            <a:endParaRPr lang="en-US" dirty="0">
              <a:effectLst/>
              <a:latin typeface="Nunito" pitchFamily="2" charset="0"/>
            </a:endParaRP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Kanban Board</a:t>
            </a:r>
          </a:p>
        </p:txBody>
      </p:sp>
      <p:sp>
        <p:nvSpPr>
          <p:cNvPr id="14" name="TextBox 14"/>
          <p:cNvSpPr txBox="1"/>
          <p:nvPr/>
        </p:nvSpPr>
        <p:spPr>
          <a:xfrm>
            <a:off x="2463235" y="6596610"/>
            <a:ext cx="3410403" cy="492443"/>
          </a:xfrm>
          <a:prstGeom prst="rect">
            <a:avLst/>
          </a:prstGeom>
        </p:spPr>
        <p:txBody>
          <a:bodyPr lIns="0" tIns="0" rIns="0" bIns="0" rtlCol="0" anchor="t">
            <a:spAutoFit/>
          </a:bodyPr>
          <a:lstStyle/>
          <a:p>
            <a:r>
              <a:rPr lang="es-CL" sz="3179" dirty="0">
                <a:solidFill>
                  <a:srgbClr val="FFDE32"/>
                </a:solidFill>
                <a:latin typeface="Nunito"/>
              </a:rPr>
              <a:t>Scrum</a:t>
            </a:r>
            <a:r>
              <a:rPr lang="es-CL" sz="3200" b="1" dirty="0"/>
              <a:t> </a:t>
            </a:r>
            <a:r>
              <a:rPr lang="es-CL" sz="3179" dirty="0" err="1">
                <a:solidFill>
                  <a:srgbClr val="FFDE32"/>
                </a:solidFill>
                <a:latin typeface="Nunito"/>
              </a:rPr>
              <a:t>Team</a:t>
            </a:r>
            <a:endParaRPr lang="es-CL" sz="3179" dirty="0">
              <a:solidFill>
                <a:srgbClr val="FFDE32"/>
              </a:solidFill>
              <a:latin typeface="Nunito"/>
            </a:endParaRP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Daily scrum, sprint review.</a:t>
            </a:r>
            <a:endParaRPr lang="es-CL" sz="2399" dirty="0">
              <a:solidFill>
                <a:srgbClr val="FFFFFF"/>
              </a:solidFill>
              <a:latin typeface="Nunito"/>
            </a:endParaRP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pic>
        <p:nvPicPr>
          <p:cNvPr id="3" name="Picture 2">
            <a:extLst>
              <a:ext uri="{FF2B5EF4-FFF2-40B4-BE49-F238E27FC236}">
                <a16:creationId xmlns:a16="http://schemas.microsoft.com/office/drawing/2014/main" id="{2B101FD9-064A-9A95-B364-97DEBD9C0ACA}"/>
              </a:ext>
            </a:extLst>
          </p:cNvPr>
          <p:cNvPicPr>
            <a:picLocks noChangeAspect="1"/>
          </p:cNvPicPr>
          <p:nvPr/>
        </p:nvPicPr>
        <p:blipFill>
          <a:blip r:embed="rId12"/>
          <a:stretch>
            <a:fillRect/>
          </a:stretch>
        </p:blipFill>
        <p:spPr>
          <a:xfrm>
            <a:off x="6724917" y="3265550"/>
            <a:ext cx="10221335" cy="4629771"/>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14:presetBounceEnd="19667">
                                      <p:stCondLst>
                                        <p:cond delay="0"/>
                                      </p:stCondLst>
                                      <p:childTnLst>
                                        <p:animScale p14:bounceEnd="19667">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stCondLst>
                                        <p:cond delay="0"/>
                                      </p:stCondLst>
                                      <p:childTnLst>
                                        <p:animScale>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4A440A-8843-9FD5-673E-0F5658F6C8BA}"/>
              </a:ext>
            </a:extLst>
          </p:cNvPr>
          <p:cNvSpPr/>
          <p:nvPr/>
        </p:nvSpPr>
        <p:spPr>
          <a:xfrm>
            <a:off x="5257800" y="4381500"/>
            <a:ext cx="8077200" cy="4678199"/>
          </a:xfrm>
          <a:prstGeom prst="roundRect">
            <a:avLst/>
          </a:prstGeom>
          <a:solidFill>
            <a:srgbClr val="FDE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4"/>
          <p:cNvGrpSpPr>
            <a:grpSpLocks noChangeAspect="1"/>
          </p:cNvGrpSpPr>
          <p:nvPr/>
        </p:nvGrpSpPr>
        <p:grpSpPr>
          <a:xfrm>
            <a:off x="7683093" y="1903902"/>
            <a:ext cx="3138392" cy="313838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Reflection</a:t>
            </a:r>
          </a:p>
        </p:txBody>
      </p:sp>
      <p:sp>
        <p:nvSpPr>
          <p:cNvPr id="3" name="TextBox 2">
            <a:extLst>
              <a:ext uri="{FF2B5EF4-FFF2-40B4-BE49-F238E27FC236}">
                <a16:creationId xmlns:a16="http://schemas.microsoft.com/office/drawing/2014/main" id="{3085F0AE-EF86-61A2-E29A-DCB74F795E44}"/>
              </a:ext>
            </a:extLst>
          </p:cNvPr>
          <p:cNvSpPr txBox="1"/>
          <p:nvPr/>
        </p:nvSpPr>
        <p:spPr>
          <a:xfrm>
            <a:off x="5943600" y="5310188"/>
            <a:ext cx="8077200" cy="800219"/>
          </a:xfrm>
          <a:prstGeom prst="rect">
            <a:avLst/>
          </a:prstGeom>
          <a:noFill/>
        </p:spPr>
        <p:txBody>
          <a:bodyPr wrap="square" rtlCol="0">
            <a:spAutoFit/>
          </a:bodyPr>
          <a:lstStyle/>
          <a:p>
            <a:pPr marL="457200" indent="-457200">
              <a:buFont typeface="Arial" panose="020B0604020202020204" pitchFamily="34" charset="0"/>
              <a:buChar char="•"/>
            </a:pPr>
            <a:r>
              <a:rPr lang="en-GB" sz="2800" b="1" dirty="0">
                <a:latin typeface="Nunito" pitchFamily="2" charset="0"/>
              </a:rPr>
              <a:t>Productivity</a:t>
            </a:r>
            <a:r>
              <a:rPr lang="es-CL" sz="2800" b="1" dirty="0">
                <a:latin typeface="Nunito" pitchFamily="2" charset="0"/>
              </a:rPr>
              <a:t> and </a:t>
            </a:r>
            <a:r>
              <a:rPr lang="es-CL" sz="2800" b="1" dirty="0" err="1">
                <a:latin typeface="Nunito" pitchFamily="2" charset="0"/>
              </a:rPr>
              <a:t>workflow</a:t>
            </a:r>
            <a:endParaRPr lang="es-CL" sz="2800" b="1" dirty="0">
              <a:latin typeface="Nunito" pitchFamily="2" charset="0"/>
            </a:endParaRPr>
          </a:p>
          <a:p>
            <a:endParaRPr lang="en-SE" b="1" dirty="0">
              <a:latin typeface="Nunito" pitchFamily="2" charset="0"/>
            </a:endParaRPr>
          </a:p>
        </p:txBody>
      </p:sp>
      <p:sp>
        <p:nvSpPr>
          <p:cNvPr id="2" name="TextBox 1">
            <a:extLst>
              <a:ext uri="{FF2B5EF4-FFF2-40B4-BE49-F238E27FC236}">
                <a16:creationId xmlns:a16="http://schemas.microsoft.com/office/drawing/2014/main" id="{391FA2A2-918F-DE3E-A83A-52BDFD3D80E3}"/>
              </a:ext>
            </a:extLst>
          </p:cNvPr>
          <p:cNvSpPr txBox="1"/>
          <p:nvPr/>
        </p:nvSpPr>
        <p:spPr>
          <a:xfrm>
            <a:off x="5943600" y="6110407"/>
            <a:ext cx="5486400" cy="800219"/>
          </a:xfrm>
          <a:prstGeom prst="rect">
            <a:avLst/>
          </a:prstGeom>
          <a:noFill/>
        </p:spPr>
        <p:txBody>
          <a:bodyPr wrap="square" rtlCol="0">
            <a:spAutoFit/>
          </a:bodyPr>
          <a:lstStyle/>
          <a:p>
            <a:pPr marL="457200" indent="-457200">
              <a:buFont typeface="Arial" panose="020B0604020202020204" pitchFamily="34" charset="0"/>
              <a:buChar char="•"/>
            </a:pPr>
            <a:r>
              <a:rPr lang="en-GB" sz="2800" b="1" dirty="0">
                <a:latin typeface="Nunito" pitchFamily="2" charset="0"/>
              </a:rPr>
              <a:t>Examinate</a:t>
            </a:r>
            <a:r>
              <a:rPr lang="es-CL" sz="2800" b="1" dirty="0">
                <a:latin typeface="Nunito" pitchFamily="2" charset="0"/>
              </a:rPr>
              <a:t> data</a:t>
            </a:r>
          </a:p>
          <a:p>
            <a:endParaRPr lang="en-SE" dirty="0"/>
          </a:p>
        </p:txBody>
      </p:sp>
      <p:sp>
        <p:nvSpPr>
          <p:cNvPr id="7" name="TextBox 6">
            <a:extLst>
              <a:ext uri="{FF2B5EF4-FFF2-40B4-BE49-F238E27FC236}">
                <a16:creationId xmlns:a16="http://schemas.microsoft.com/office/drawing/2014/main" id="{98F706CB-9DCE-854C-CFA4-0C2BCB95A973}"/>
              </a:ext>
            </a:extLst>
          </p:cNvPr>
          <p:cNvSpPr txBox="1"/>
          <p:nvPr/>
        </p:nvSpPr>
        <p:spPr>
          <a:xfrm>
            <a:off x="5943600" y="6682896"/>
            <a:ext cx="6400800" cy="1077218"/>
          </a:xfrm>
          <a:prstGeom prst="rect">
            <a:avLst/>
          </a:prstGeom>
          <a:noFill/>
        </p:spPr>
        <p:txBody>
          <a:bodyPr wrap="square" rtlCol="0">
            <a:spAutoFit/>
          </a:bodyPr>
          <a:lstStyle/>
          <a:p>
            <a:pPr marL="457200" indent="-457200">
              <a:buFont typeface="Arial" panose="020B0604020202020204" pitchFamily="34" charset="0"/>
              <a:buChar char="•"/>
            </a:pPr>
            <a:endParaRPr lang="es-CL" sz="1800" b="1" dirty="0">
              <a:latin typeface="Nunito" pitchFamily="2" charset="0"/>
            </a:endParaRPr>
          </a:p>
          <a:p>
            <a:pPr marL="457200" indent="-457200">
              <a:buFont typeface="Arial" panose="020B0604020202020204" pitchFamily="34" charset="0"/>
              <a:buChar char="•"/>
            </a:pPr>
            <a:r>
              <a:rPr lang="en-GB" sz="2800" b="1" dirty="0">
                <a:latin typeface="Nunito" pitchFamily="2" charset="0"/>
              </a:rPr>
              <a:t>Priorities</a:t>
            </a:r>
          </a:p>
          <a:p>
            <a:pPr marL="457200" indent="-457200">
              <a:buFont typeface="Arial" panose="020B0604020202020204" pitchFamily="34" charset="0"/>
              <a:buChar char="•"/>
            </a:pPr>
            <a:endParaRPr lang="es-CL" sz="1800" b="1" dirty="0">
              <a:latin typeface="Nunito" pitchFamily="2" charset="0"/>
            </a:endParaRPr>
          </a:p>
        </p:txBody>
      </p:sp>
      <p:sp>
        <p:nvSpPr>
          <p:cNvPr id="10" name="TextBox 9">
            <a:extLst>
              <a:ext uri="{FF2B5EF4-FFF2-40B4-BE49-F238E27FC236}">
                <a16:creationId xmlns:a16="http://schemas.microsoft.com/office/drawing/2014/main" id="{973B4302-BD14-7269-0BF3-EF8A8AB90A23}"/>
              </a:ext>
            </a:extLst>
          </p:cNvPr>
          <p:cNvSpPr txBox="1"/>
          <p:nvPr/>
        </p:nvSpPr>
        <p:spPr>
          <a:xfrm>
            <a:off x="5943600" y="7722394"/>
            <a:ext cx="6858000" cy="1231106"/>
          </a:xfrm>
          <a:prstGeom prst="rect">
            <a:avLst/>
          </a:prstGeom>
          <a:noFill/>
        </p:spPr>
        <p:txBody>
          <a:bodyPr wrap="square" rtlCol="0">
            <a:spAutoFit/>
          </a:bodyPr>
          <a:lstStyle/>
          <a:p>
            <a:pPr marL="457200" indent="-457200">
              <a:buFont typeface="Arial" panose="020B0604020202020204" pitchFamily="34" charset="0"/>
              <a:buChar char="•"/>
            </a:pPr>
            <a:r>
              <a:rPr lang="es-CL" sz="2800" b="1" dirty="0" err="1">
                <a:latin typeface="Nunito" pitchFamily="2" charset="0"/>
                <a:ea typeface="NSimSun" panose="02010609030101010101" pitchFamily="49" charset="-122"/>
              </a:rPr>
              <a:t>Everything</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takes</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longer</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than</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expected</a:t>
            </a:r>
            <a:endParaRPr lang="es-CL" sz="2800" b="1" dirty="0">
              <a:latin typeface="Nunito" pitchFamily="2" charset="0"/>
              <a:ea typeface="NSimSun" panose="02010609030101010101" pitchFamily="49" charset="-122"/>
            </a:endParaRPr>
          </a:p>
          <a:p>
            <a:endParaRPr lang="en-SE" dirty="0"/>
          </a:p>
        </p:txBody>
      </p:sp>
    </p:spTree>
    <p:extLst>
      <p:ext uri="{BB962C8B-B14F-4D97-AF65-F5344CB8AC3E}">
        <p14:creationId xmlns:p14="http://schemas.microsoft.com/office/powerpoint/2010/main" val="38373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up)">
                                      <p:cBhvr>
                                        <p:cTn id="24" dur="500"/>
                                        <p:tgtEl>
                                          <p:spTgt spid="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wipe(up)">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up)">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056897"/>
          </a:xfrm>
          <a:prstGeom prst="rect">
            <a:avLst/>
          </a:prstGeom>
        </p:spPr>
        <p:txBody>
          <a:bodyPr wrap="square" lIns="0" tIns="0" rIns="0" bIns="0" rtlCol="0" anchor="t">
            <a:spAutoFit/>
          </a:bodyPr>
          <a:lstStyle/>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2071228" y="-1354939"/>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dirty="0">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
        <p:nvSpPr>
          <p:cNvPr id="10" name="TextBox 9">
            <a:extLst>
              <a:ext uri="{FF2B5EF4-FFF2-40B4-BE49-F238E27FC236}">
                <a16:creationId xmlns:a16="http://schemas.microsoft.com/office/drawing/2014/main" id="{E9DC001F-35D1-A066-3A08-971C87013E46}"/>
              </a:ext>
            </a:extLst>
          </p:cNvPr>
          <p:cNvSpPr txBox="1"/>
          <p:nvPr/>
        </p:nvSpPr>
        <p:spPr>
          <a:xfrm>
            <a:off x="4191000" y="2522549"/>
            <a:ext cx="15870864" cy="923330"/>
          </a:xfrm>
          <a:prstGeom prst="rect">
            <a:avLst/>
          </a:prstGeom>
          <a:noFill/>
        </p:spPr>
        <p:txBody>
          <a:bodyPr wrap="square">
            <a:spAutoFit/>
          </a:bodyPr>
          <a:lstStyle/>
          <a:p>
            <a:r>
              <a:rPr lang="en-GB" sz="5400" dirty="0">
                <a:solidFill>
                  <a:schemeClr val="bg1">
                    <a:lumMod val="95000"/>
                  </a:schemeClr>
                </a:solidFill>
                <a:effectLst/>
                <a:hlinkClick r:id="rId4" tooltip="https://dash-app-02.onrender.com/">
                  <a:extLst>
                    <a:ext uri="{A12FA001-AC4F-418D-AE19-62706E023703}">
                      <ahyp:hlinkClr xmlns:ahyp="http://schemas.microsoft.com/office/drawing/2018/hyperlinkcolor" val="tx"/>
                    </a:ext>
                  </a:extLst>
                </a:hlinkClick>
              </a:rPr>
              <a:t>https://dash-app-02.onrender.com</a:t>
            </a:r>
            <a:endParaRPr lang="en-SE" sz="5400" dirty="0">
              <a:solidFill>
                <a:schemeClr val="bg1">
                  <a:lumMod val="9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dirty="0"/>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dirty="0"/>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dirty="0"/>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dirty="0"/>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dirty="0"/>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dirty="0"/>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dirty="0"/>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dirty="0"/>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dirty="0"/>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4800600" y="1093904"/>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the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dirty="0"/>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dirty="0"/>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dirty="0"/>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dirty="0"/>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dirty="0"/>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701180" y="4711731"/>
            <a:ext cx="1444614" cy="1447800"/>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55152"/>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Machine Learning</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755271"/>
          </a:xfrm>
          <a:prstGeom prst="rect">
            <a:avLst/>
          </a:prstGeom>
        </p:spPr>
        <p:txBody>
          <a:bodyPr lIns="0" tIns="0" rIns="0" bIns="0" rtlCol="0" anchor="t">
            <a:spAutoFit/>
          </a:bodyPr>
          <a:lstStyle/>
          <a:p>
            <a:pPr>
              <a:lnSpc>
                <a:spcPts val="2984"/>
              </a:lnSpc>
            </a:pPr>
            <a:r>
              <a:rPr lang="en-US" sz="2131" dirty="0">
                <a:solidFill>
                  <a:srgbClr val="000000"/>
                </a:solidFill>
                <a:latin typeface="Nunito"/>
              </a:rPr>
              <a:t>CLEANING AND SORTING OUR DATA FROM API AND CSV FILES</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31458 0.25648 " pathEditMode="relative" rAng="0" ptsTypes="AA">
                                      <p:cBhvr>
                                        <p:cTn id="45" dur="2000" fill="hold"/>
                                        <p:tgtEl>
                                          <p:spTgt spid="2"/>
                                        </p:tgtEl>
                                        <p:attrNameLst>
                                          <p:attrName>ppt_x</p:attrName>
                                          <p:attrName>ppt_y</p:attrName>
                                        </p:attrNameLst>
                                      </p:cBhvr>
                                      <p:rCtr x="-15564" y="13133"/>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0.01789 -0.00169 L 0.29158 0.223 " pathEditMode="relative" rAng="0" ptsTypes="AA">
                                      <p:cBhvr>
                                        <p:cTn id="67" dur="2000" fill="hold"/>
                                        <p:tgtEl>
                                          <p:spTgt spid="4"/>
                                        </p:tgtEl>
                                        <p:attrNameLst>
                                          <p:attrName>ppt_x</p:attrName>
                                          <p:attrName>ppt_y</p:attrName>
                                        </p:attrNameLst>
                                      </p:cBhvr>
                                      <p:rCtr x="13681" y="1123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825 -0.31975 " pathEditMode="relative" rAng="0" ptsTypes="AA">
                                      <p:cBhvr>
                                        <p:cTn id="79" dur="2000" fill="hold"/>
                                        <p:tgtEl>
                                          <p:spTgt spid="3"/>
                                        </p:tgtEl>
                                        <p:attrNameLst>
                                          <p:attrName>ppt_x</p:attrName>
                                          <p:attrName>ppt_y</p:attrName>
                                        </p:attrNameLst>
                                      </p:cBhvr>
                                      <p:rCtr x="-417" y="-15988"/>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Custom</PresentationFormat>
  <Paragraphs>230</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Wingdings</vt:lpstr>
      <vt:lpstr>Söhne</vt:lpstr>
      <vt:lpstr>Nunito Sans Heavy</vt:lpstr>
      <vt:lpstr>Calibri</vt:lpstr>
      <vt:lpstr>Arial</vt:lpstr>
      <vt:lpstr>Nunito</vt:lpstr>
      <vt:lpstr>Nunito Bold</vt:lpstr>
      <vt:lpstr>Nunito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Khaqan Yousaf</cp:lastModifiedBy>
  <cp:revision>32</cp:revision>
  <dcterms:created xsi:type="dcterms:W3CDTF">2006-08-16T00:00:00Z</dcterms:created>
  <dcterms:modified xsi:type="dcterms:W3CDTF">2023-11-02T20:54:37Z</dcterms:modified>
  <dc:identifier>DAFyLJ4gYQ8</dc:identifier>
</cp:coreProperties>
</file>